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19"/>
  </p:notesMasterIdLst>
  <p:sldIdLst>
    <p:sldId id="256" r:id="rId5"/>
    <p:sldId id="257" r:id="rId6"/>
    <p:sldId id="258" r:id="rId7"/>
    <p:sldId id="259" r:id="rId8"/>
    <p:sldId id="260" r:id="rId9"/>
    <p:sldId id="261" r:id="rId10"/>
    <p:sldId id="263" r:id="rId11"/>
    <p:sldId id="262" r:id="rId12"/>
    <p:sldId id="264" r:id="rId13"/>
    <p:sldId id="265" r:id="rId14"/>
    <p:sldId id="266" r:id="rId15"/>
    <p:sldId id="267" r:id="rId16"/>
    <p:sldId id="268" r:id="rId17"/>
    <p:sldId id="269" r:id="rId18"/>
  </p:sldIdLst>
  <p:sldSz cx="9144000" cy="5143500" type="screen16x9"/>
  <p:notesSz cx="6858000" cy="9144000"/>
  <p:embeddedFontLst>
    <p:embeddedFont>
      <p:font typeface="Varela Round" panose="020B0604020202020204" charset="-79"/>
      <p:regular r:id="rId20"/>
    </p:embeddedFont>
    <p:embeddedFont>
      <p:font typeface="Nixie One" panose="020B0604020202020204" charset="0"/>
      <p:regular r:id="rId21"/>
    </p:embeddedFont>
    <p:embeddedFont>
      <p:font typeface="Rockwell" panose="02060603020205020403" pitchFamily="18"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1" d="100"/>
          <a:sy n="161" d="100"/>
        </p:scale>
        <p:origin x="17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b9a70e2f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eb9a70e2f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eb9a70e2f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eb9a70e2f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eb9a70e2f7_0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eb9a70e2f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eb9a70e2f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eb9a70e2f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b9a70e2f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eb9a70e2f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b9a70e2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b9a70e2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546dcce8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546dcce8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Antioch Elementary, we want every child to be successful in reading! Our teachers are involved in a two-year rigorous professional development course called LETRS- or Language Essentials for Teachers of Reading and Spelling. We are learning the “Science of Reading” or what the research says about how children learn to read. We are using this knowledge to plan and deliver effective instruction and intervention to support all students.  </a:t>
            </a:r>
            <a:r>
              <a:rPr lang="en">
                <a:solidFill>
                  <a:schemeClr val="dk1"/>
                </a:solidFill>
              </a:rPr>
              <a:t>The research is telling us that while reading is more challenging for some students than others, with evidence-based reading instruction, nearly every child can become proficient by the end of 3rd grade. This means that we are in transition as we change instructional programs and practices moving from a balanced literacy approach to a structured literacy approach. Now that we know better, we can do better for each and every student!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546dcce8b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546dcce8b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Simple View of Reading serves as a framework for assessment and instruction for us.  Although learning to read is not simple, this equation helps us to think about what is needed for a student to become a successful reader in a simple way.  A successful reader has reading comprehension. That is our goal. But in order to reach that goal of reading comprehension, we must be able to do two important things.  We have to read the words on the page. We call this word recognition or the ability to transform print into spoken language. AND we also have to be able to understand what those words mean. We call this language comprehension or the ability to understand spoken language.  Both of these components must be in place for our children to become readers.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546dcce8b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546dcce8b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National Reading Panel Report, we know that all children benefit from direct, explicit, systematic reading instruction in the five essential components of reading. </a:t>
            </a:r>
            <a:endParaRPr/>
          </a:p>
          <a:p>
            <a:pPr marL="457200" lvl="0" indent="-317500" algn="l" rtl="0">
              <a:spcBef>
                <a:spcPts val="0"/>
              </a:spcBef>
              <a:spcAft>
                <a:spcPts val="0"/>
              </a:spcAft>
              <a:buSzPts val="1400"/>
              <a:buChar char="●"/>
            </a:pPr>
            <a:r>
              <a:rPr lang="en"/>
              <a:t>Phonemic Awareness is the ability to notice, think about, or manipulate the individual sounds in words.</a:t>
            </a:r>
            <a:endParaRPr/>
          </a:p>
          <a:p>
            <a:pPr marL="457200" lvl="0" indent="-317500" algn="l" rtl="0">
              <a:spcBef>
                <a:spcPts val="0"/>
              </a:spcBef>
              <a:spcAft>
                <a:spcPts val="0"/>
              </a:spcAft>
              <a:buSzPts val="1400"/>
              <a:buChar char="●"/>
            </a:pPr>
            <a:r>
              <a:rPr lang="en"/>
              <a:t>Phonics is the study of the relationships between letters and the sounds they represent;</a:t>
            </a:r>
            <a:endParaRPr/>
          </a:p>
          <a:p>
            <a:pPr marL="457200" lvl="0" indent="-317500" algn="l" rtl="0">
              <a:spcBef>
                <a:spcPts val="0"/>
              </a:spcBef>
              <a:spcAft>
                <a:spcPts val="0"/>
              </a:spcAft>
              <a:buSzPts val="1400"/>
              <a:buChar char="●"/>
            </a:pPr>
            <a:r>
              <a:rPr lang="en"/>
              <a:t>Vocabulary is the knowledge of and memory for word meanings learned both directly and indirectly.</a:t>
            </a:r>
            <a:endParaRPr/>
          </a:p>
          <a:p>
            <a:pPr marL="457200" lvl="0" indent="-317500" algn="l" rtl="0">
              <a:spcBef>
                <a:spcPts val="0"/>
              </a:spcBef>
              <a:spcAft>
                <a:spcPts val="0"/>
              </a:spcAft>
              <a:buSzPts val="1400"/>
              <a:buChar char="●"/>
            </a:pPr>
            <a:r>
              <a:rPr lang="en"/>
              <a:t>Fluency is the ability to read text quickly, accurately, and with proper expression. Fluency provides a</a:t>
            </a:r>
            <a:endParaRPr/>
          </a:p>
          <a:p>
            <a:pPr marL="457200" lvl="0" indent="0" algn="l" rtl="0">
              <a:spcBef>
                <a:spcPts val="0"/>
              </a:spcBef>
              <a:spcAft>
                <a:spcPts val="0"/>
              </a:spcAft>
              <a:buNone/>
            </a:pPr>
            <a:r>
              <a:rPr lang="en"/>
              <a:t>bridge between word recognition and comprehension</a:t>
            </a:r>
            <a:endParaRPr/>
          </a:p>
          <a:p>
            <a:pPr marL="457200" lvl="0" indent="-317500" algn="l" rtl="0">
              <a:spcBef>
                <a:spcPts val="0"/>
              </a:spcBef>
              <a:spcAft>
                <a:spcPts val="0"/>
              </a:spcAft>
              <a:buSzPts val="1400"/>
              <a:buChar char="●"/>
            </a:pPr>
            <a:r>
              <a:rPr lang="en"/>
              <a:t>Comprehension is understanding what one is reading, and the ultimate goal of all reading activity</a:t>
            </a:r>
            <a:endParaRPr/>
          </a:p>
          <a:p>
            <a:pPr marL="0" lvl="0" indent="0" algn="l" rtl="0">
              <a:spcBef>
                <a:spcPts val="0"/>
              </a:spcBef>
              <a:spcAft>
                <a:spcPts val="0"/>
              </a:spcAft>
              <a:buClr>
                <a:schemeClr val="dk1"/>
              </a:buClr>
              <a:buSzPts val="1100"/>
              <a:buFont typeface="Arial"/>
              <a:buNone/>
            </a:pPr>
            <a:r>
              <a:rPr lang="en"/>
              <a:t>Classroom instruction will include these areas as well as writing, speaking, and listening.</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eb9a70e2f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eb9a70e2f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b9a70e2f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b9a70e2f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2"/>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2935875"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19" name="Google Shape;119;p8"/>
          <p:cNvSpPr txBox="1">
            <a:spLocks noGrp="1"/>
          </p:cNvSpPr>
          <p:nvPr>
            <p:ph type="body" idx="2"/>
          </p:nvPr>
        </p:nvSpPr>
        <p:spPr>
          <a:xfrm>
            <a:off x="4723373"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20" name="Google Shape;120;p8"/>
          <p:cNvSpPr txBox="1">
            <a:spLocks noGrp="1"/>
          </p:cNvSpPr>
          <p:nvPr>
            <p:ph type="body" idx="3"/>
          </p:nvPr>
        </p:nvSpPr>
        <p:spPr>
          <a:xfrm>
            <a:off x="6510871"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68725" y="3346150"/>
            <a:ext cx="819600" cy="819600"/>
          </a:xfrm>
          <a:prstGeom prst="ellipse">
            <a:avLst/>
          </a:prstGeom>
          <a:noFill/>
          <a:ln w="9525" cap="flat" cmpd="sng">
            <a:solidFill>
              <a:srgbClr val="00D1C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1361475" y="140725"/>
            <a:ext cx="862800" cy="863400"/>
          </a:xfrm>
          <a:prstGeom prst="donut">
            <a:avLst>
              <a:gd name="adj" fmla="val 43200"/>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1438125" y="3422000"/>
            <a:ext cx="1062000" cy="1062000"/>
          </a:xfrm>
          <a:prstGeom prst="donut">
            <a:avLst>
              <a:gd name="adj" fmla="val 9905"/>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8546800" y="608625"/>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7599600" y="-27525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80225" y="243625"/>
            <a:ext cx="2347200" cy="2347200"/>
          </a:xfrm>
          <a:prstGeom prst="donut">
            <a:avLst>
              <a:gd name="adj" fmla="val 2109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04075" y="927925"/>
            <a:ext cx="978600" cy="9786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71500" y="3038600"/>
            <a:ext cx="804900" cy="8049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1280700" y="1608475"/>
            <a:ext cx="1043400" cy="1044000"/>
          </a:xfrm>
          <a:prstGeom prst="donut">
            <a:avLst>
              <a:gd name="adj" fmla="val 43200"/>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480225" y="243625"/>
            <a:ext cx="2347200" cy="2347200"/>
          </a:xfrm>
          <a:prstGeom prst="donut">
            <a:avLst>
              <a:gd name="adj" fmla="val 6129"/>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222975" y="500875"/>
            <a:ext cx="1832700" cy="1832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8703400" y="1608475"/>
            <a:ext cx="287100" cy="287100"/>
          </a:xfrm>
          <a:prstGeom prst="donut">
            <a:avLst>
              <a:gd name="adj" fmla="val 18608"/>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8118000" y="-244550"/>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8646900" y="723963"/>
            <a:ext cx="741600" cy="7416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txBox="1">
            <a:spLocks noGrp="1"/>
          </p:cNvSpPr>
          <p:nvPr>
            <p:ph type="body" idx="1"/>
          </p:nvPr>
        </p:nvSpPr>
        <p:spPr>
          <a:xfrm>
            <a:off x="1246225" y="4177700"/>
            <a:ext cx="6651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600"/>
              <a:buNone/>
              <a:defRPr sz="1600"/>
            </a:lvl1pPr>
          </a:lstStyle>
          <a:p>
            <a:endParaRPr/>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rot="10800000">
            <a:off x="608750" y="841361"/>
            <a:ext cx="515400" cy="5154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rot="10800000">
            <a:off x="8195021" y="4553300"/>
            <a:ext cx="831600" cy="83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rot="10800000">
            <a:off x="8458384" y="4183763"/>
            <a:ext cx="210900" cy="2109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rot="10800000">
            <a:off x="-153147" y="-444547"/>
            <a:ext cx="1128300" cy="1128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rot="10800000">
            <a:off x="8012016" y="133391"/>
            <a:ext cx="434700" cy="4347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rot="10800000">
            <a:off x="-73577" y="841500"/>
            <a:ext cx="330900" cy="3309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rot="10800000">
            <a:off x="8512150" y="133404"/>
            <a:ext cx="811200" cy="8112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rot="10800000">
            <a:off x="748825" y="4695050"/>
            <a:ext cx="345000" cy="3450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rot="10800000">
            <a:off x="-107786" y="4259033"/>
            <a:ext cx="663000" cy="6630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rot="10800000">
            <a:off x="-226170" y="4140650"/>
            <a:ext cx="899400" cy="899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876800" y="2424275"/>
            <a:ext cx="5390400" cy="846300"/>
          </a:xfrm>
          <a:prstGeom prst="rect">
            <a:avLst/>
          </a:prstGeom>
          <a:solidFill>
            <a:schemeClr val="l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000" b="1"/>
              <a:t>Kindergarten Curriculum </a:t>
            </a:r>
            <a:endParaRPr sz="3000" b="1"/>
          </a:p>
        </p:txBody>
      </p:sp>
      <p:sp>
        <p:nvSpPr>
          <p:cNvPr id="196" name="Google Shape;196;p13"/>
          <p:cNvSpPr txBox="1"/>
          <p:nvPr/>
        </p:nvSpPr>
        <p:spPr>
          <a:xfrm>
            <a:off x="1744200" y="3270575"/>
            <a:ext cx="5655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Varela Round"/>
                <a:ea typeface="Varela Round"/>
                <a:cs typeface="Varela Round"/>
                <a:sym typeface="Varela Round"/>
              </a:rPr>
              <a:t>Welcome to kindergarten! Your child will learn and grow SO much this school year!</a:t>
            </a:r>
            <a:endParaRPr sz="1800">
              <a:latin typeface="Varela Round"/>
              <a:ea typeface="Varela Round"/>
              <a:cs typeface="Varela Round"/>
              <a:sym typeface="Varela Round"/>
            </a:endParaRPr>
          </a:p>
          <a:p>
            <a:pPr marL="0" lvl="0" indent="0" algn="ctr" rtl="0">
              <a:spcBef>
                <a:spcPts val="0"/>
              </a:spcBef>
              <a:spcAft>
                <a:spcPts val="0"/>
              </a:spcAft>
              <a:buNone/>
            </a:pPr>
            <a:r>
              <a:rPr lang="en" sz="1800">
                <a:latin typeface="Varela Round"/>
                <a:ea typeface="Varela Round"/>
                <a:cs typeface="Varela Round"/>
                <a:sym typeface="Varela Round"/>
              </a:rPr>
              <a:t> It’s an exciting time!</a:t>
            </a:r>
            <a:endParaRPr sz="1800">
              <a:latin typeface="Varela Round"/>
              <a:ea typeface="Varela Round"/>
              <a:cs typeface="Varela Round"/>
              <a:sym typeface="Varela Round"/>
            </a:endParaRPr>
          </a:p>
        </p:txBody>
      </p:sp>
      <p:pic>
        <p:nvPicPr>
          <p:cNvPr id="197" name="Google Shape;197;p13"/>
          <p:cNvPicPr preferRelativeResize="0"/>
          <p:nvPr/>
        </p:nvPicPr>
        <p:blipFill>
          <a:blip r:embed="rId5">
            <a:alphaModFix/>
          </a:blip>
          <a:stretch>
            <a:fillRect/>
          </a:stretch>
        </p:blipFill>
        <p:spPr>
          <a:xfrm>
            <a:off x="2519475" y="118275"/>
            <a:ext cx="4228875" cy="2173650"/>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5700" y="20533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2"/>
          <p:cNvSpPr txBox="1">
            <a:spLocks noGrp="1"/>
          </p:cNvSpPr>
          <p:nvPr>
            <p:ph type="ctrTitle" idx="4294967295"/>
          </p:nvPr>
        </p:nvSpPr>
        <p:spPr>
          <a:xfrm>
            <a:off x="685800" y="-20590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Math</a:t>
            </a:r>
            <a:endParaRPr sz="4800" dirty="0"/>
          </a:p>
        </p:txBody>
      </p:sp>
      <p:sp>
        <p:nvSpPr>
          <p:cNvPr id="259" name="Google Shape;259;p22"/>
          <p:cNvSpPr txBox="1">
            <a:spLocks noGrp="1"/>
          </p:cNvSpPr>
          <p:nvPr>
            <p:ph type="body" idx="4294967295"/>
          </p:nvPr>
        </p:nvSpPr>
        <p:spPr>
          <a:xfrm>
            <a:off x="773400" y="787651"/>
            <a:ext cx="7597200" cy="4099974"/>
          </a:xfrm>
          <a:prstGeom prst="rect">
            <a:avLst/>
          </a:prstGeom>
          <a:solidFill>
            <a:schemeClr val="lt1"/>
          </a:solidFill>
        </p:spPr>
        <p:txBody>
          <a:bodyPr spcFirstLastPara="1" wrap="square" lIns="91425" tIns="91425" rIns="91425" bIns="91425" anchor="t" anchorCtr="0">
            <a:noAutofit/>
          </a:bodyPr>
          <a:lstStyle/>
          <a:p>
            <a:pPr marL="0" lvl="0" indent="0" algn="ctr" rtl="0">
              <a:spcBef>
                <a:spcPts val="600"/>
              </a:spcBef>
              <a:spcAft>
                <a:spcPts val="0"/>
              </a:spcAft>
              <a:buNone/>
            </a:pPr>
            <a:r>
              <a:rPr lang="en" sz="1400" dirty="0">
                <a:solidFill>
                  <a:schemeClr val="dk1"/>
                </a:solidFill>
              </a:rPr>
              <a:t>Math includes five Mathematical strands:</a:t>
            </a:r>
            <a:endParaRPr sz="1400" dirty="0">
              <a:solidFill>
                <a:schemeClr val="dk1"/>
              </a:solidFill>
            </a:endParaRPr>
          </a:p>
          <a:p>
            <a:pPr marL="0" lvl="0" indent="0" algn="l" rtl="0">
              <a:spcBef>
                <a:spcPts val="600"/>
              </a:spcBef>
              <a:spcAft>
                <a:spcPts val="0"/>
              </a:spcAft>
              <a:buNone/>
            </a:pPr>
            <a:r>
              <a:rPr lang="en" sz="1400" b="1" dirty="0">
                <a:solidFill>
                  <a:schemeClr val="dk1"/>
                </a:solidFill>
              </a:rPr>
              <a:t>Counting and Cardinality: </a:t>
            </a:r>
            <a:r>
              <a:rPr lang="en" sz="1400" dirty="0">
                <a:solidFill>
                  <a:schemeClr val="dk1"/>
                </a:solidFill>
              </a:rPr>
              <a:t>Counting, Comparing numbers and sets, Ordering numbers and sets</a:t>
            </a:r>
            <a:endParaRPr sz="1400" dirty="0">
              <a:solidFill>
                <a:schemeClr val="dk1"/>
              </a:solidFill>
            </a:endParaRPr>
          </a:p>
          <a:p>
            <a:pPr marL="0" lvl="0" indent="0" algn="l" rtl="0">
              <a:spcBef>
                <a:spcPts val="600"/>
              </a:spcBef>
              <a:spcAft>
                <a:spcPts val="0"/>
              </a:spcAft>
              <a:buNone/>
            </a:pPr>
            <a:endParaRPr sz="1400" dirty="0">
              <a:solidFill>
                <a:schemeClr val="dk1"/>
              </a:solidFill>
            </a:endParaRPr>
          </a:p>
          <a:p>
            <a:pPr marL="0" lvl="0" indent="0" algn="l" rtl="0">
              <a:spcBef>
                <a:spcPts val="600"/>
              </a:spcBef>
              <a:spcAft>
                <a:spcPts val="0"/>
              </a:spcAft>
              <a:buNone/>
            </a:pPr>
            <a:r>
              <a:rPr lang="en" sz="1400" b="1" dirty="0">
                <a:solidFill>
                  <a:schemeClr val="dk1"/>
                </a:solidFill>
              </a:rPr>
              <a:t>Numbers and Operations-Base 10: </a:t>
            </a:r>
            <a:r>
              <a:rPr lang="en" sz="1400" dirty="0">
                <a:solidFill>
                  <a:schemeClr val="dk1"/>
                </a:solidFill>
              </a:rPr>
              <a:t>Work with numbers 11-19; lays the foundation for place value</a:t>
            </a:r>
            <a:endParaRPr sz="1400" dirty="0">
              <a:solidFill>
                <a:schemeClr val="dk1"/>
              </a:solidFill>
            </a:endParaRPr>
          </a:p>
          <a:p>
            <a:pPr marL="0" lvl="0" indent="0" algn="l" rtl="0">
              <a:spcBef>
                <a:spcPts val="600"/>
              </a:spcBef>
              <a:spcAft>
                <a:spcPts val="0"/>
              </a:spcAft>
              <a:buNone/>
            </a:pPr>
            <a:endParaRPr sz="1400" dirty="0">
              <a:solidFill>
                <a:schemeClr val="dk1"/>
              </a:solidFill>
            </a:endParaRPr>
          </a:p>
          <a:p>
            <a:pPr marL="0" lvl="0" indent="0" algn="l" rtl="0">
              <a:spcBef>
                <a:spcPts val="600"/>
              </a:spcBef>
              <a:spcAft>
                <a:spcPts val="0"/>
              </a:spcAft>
              <a:buNone/>
            </a:pPr>
            <a:r>
              <a:rPr lang="en" sz="1400" b="1" dirty="0">
                <a:solidFill>
                  <a:schemeClr val="dk1"/>
                </a:solidFill>
              </a:rPr>
              <a:t>Measurement and Data: </a:t>
            </a:r>
            <a:r>
              <a:rPr lang="en" sz="1400" dirty="0">
                <a:solidFill>
                  <a:schemeClr val="dk1"/>
                </a:solidFill>
              </a:rPr>
              <a:t>Describe and compare measurable attributes, classifying</a:t>
            </a:r>
            <a:endParaRPr sz="1400" dirty="0">
              <a:solidFill>
                <a:schemeClr val="dk1"/>
              </a:solidFill>
            </a:endParaRPr>
          </a:p>
          <a:p>
            <a:pPr marL="0" lvl="0" indent="0" algn="l" rtl="0">
              <a:spcBef>
                <a:spcPts val="600"/>
              </a:spcBef>
              <a:spcAft>
                <a:spcPts val="0"/>
              </a:spcAft>
              <a:buNone/>
            </a:pPr>
            <a:endParaRPr sz="1400" dirty="0">
              <a:solidFill>
                <a:schemeClr val="dk1"/>
              </a:solidFill>
            </a:endParaRPr>
          </a:p>
          <a:p>
            <a:pPr marL="0" lvl="0" indent="0" algn="l" rtl="0">
              <a:spcBef>
                <a:spcPts val="600"/>
              </a:spcBef>
              <a:spcAft>
                <a:spcPts val="0"/>
              </a:spcAft>
              <a:buNone/>
            </a:pPr>
            <a:r>
              <a:rPr lang="en" sz="1400" b="1" dirty="0">
                <a:solidFill>
                  <a:schemeClr val="dk1"/>
                </a:solidFill>
              </a:rPr>
              <a:t>Operations and Algebraic Thinking: </a:t>
            </a:r>
            <a:r>
              <a:rPr lang="en" sz="1400" dirty="0">
                <a:solidFill>
                  <a:schemeClr val="dk1"/>
                </a:solidFill>
              </a:rPr>
              <a:t>Understand addition as “putting together” and adding to, understand subtraction as “taking apart” and/or taking from</a:t>
            </a:r>
            <a:endParaRPr sz="1400" dirty="0">
              <a:solidFill>
                <a:schemeClr val="dk1"/>
              </a:solidFill>
            </a:endParaRPr>
          </a:p>
          <a:p>
            <a:pPr marL="0" lvl="0" indent="0" algn="l" rtl="0">
              <a:spcBef>
                <a:spcPts val="600"/>
              </a:spcBef>
              <a:spcAft>
                <a:spcPts val="0"/>
              </a:spcAft>
              <a:buNone/>
            </a:pPr>
            <a:endParaRPr sz="1400" dirty="0">
              <a:solidFill>
                <a:schemeClr val="dk1"/>
              </a:solidFill>
            </a:endParaRPr>
          </a:p>
          <a:p>
            <a:pPr marL="0" lvl="0" indent="0" algn="l" rtl="0">
              <a:spcBef>
                <a:spcPts val="600"/>
              </a:spcBef>
              <a:spcAft>
                <a:spcPts val="0"/>
              </a:spcAft>
              <a:buNone/>
            </a:pPr>
            <a:r>
              <a:rPr lang="en" sz="1400" b="1" dirty="0">
                <a:solidFill>
                  <a:schemeClr val="dk1"/>
                </a:solidFill>
              </a:rPr>
              <a:t>Geometry: </a:t>
            </a:r>
            <a:r>
              <a:rPr lang="en" sz="1400" dirty="0">
                <a:solidFill>
                  <a:schemeClr val="dk1"/>
                </a:solidFill>
              </a:rPr>
              <a:t>Identify and describe 2-D shapes (squares, circles, triangles, rectangles, hexagons, rhombus, trapezoid). Identify 3-D shapes (cubes, cones, cylinders, spheres). Analyze, compare, and create shapes from other shapes</a:t>
            </a:r>
            <a:endParaRPr sz="1400" dirty="0">
              <a:solidFill>
                <a:schemeClr val="dk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1284" y="5492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3"/>
          <p:cNvSpPr txBox="1">
            <a:spLocks noGrp="1"/>
          </p:cNvSpPr>
          <p:nvPr>
            <p:ph type="ctrTitle" idx="4294967295"/>
          </p:nvPr>
        </p:nvSpPr>
        <p:spPr>
          <a:xfrm>
            <a:off x="685800" y="-20590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a:t>Science &amp; Social Studies</a:t>
            </a:r>
            <a:endParaRPr sz="4500"/>
          </a:p>
        </p:txBody>
      </p:sp>
      <p:sp>
        <p:nvSpPr>
          <p:cNvPr id="265" name="Google Shape;265;p23"/>
          <p:cNvSpPr txBox="1">
            <a:spLocks noGrp="1"/>
          </p:cNvSpPr>
          <p:nvPr>
            <p:ph type="body" idx="4294967295"/>
          </p:nvPr>
        </p:nvSpPr>
        <p:spPr>
          <a:xfrm>
            <a:off x="635800" y="953900"/>
            <a:ext cx="3899100" cy="7923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500" b="1">
                <a:solidFill>
                  <a:schemeClr val="dk1"/>
                </a:solidFill>
              </a:rPr>
              <a:t>Science</a:t>
            </a:r>
            <a:endParaRPr sz="2500" b="1">
              <a:solidFill>
                <a:schemeClr val="dk1"/>
              </a:solidFill>
            </a:endParaRPr>
          </a:p>
          <a:p>
            <a:pPr marL="0" lvl="0" indent="0" algn="l" rtl="0">
              <a:spcBef>
                <a:spcPts val="600"/>
              </a:spcBef>
              <a:spcAft>
                <a:spcPts val="0"/>
              </a:spcAft>
              <a:buNone/>
            </a:pPr>
            <a:r>
              <a:rPr lang="en" sz="2600">
                <a:solidFill>
                  <a:schemeClr val="dk1"/>
                </a:solidFill>
              </a:rPr>
              <a:t>Units of study:</a:t>
            </a:r>
            <a:endParaRPr sz="2600">
              <a:solidFill>
                <a:schemeClr val="dk1"/>
              </a:solidFill>
            </a:endParaRPr>
          </a:p>
          <a:p>
            <a:pPr marL="457200" lvl="0" indent="-393700" algn="l" rtl="0">
              <a:spcBef>
                <a:spcPts val="600"/>
              </a:spcBef>
              <a:spcAft>
                <a:spcPts val="0"/>
              </a:spcAft>
              <a:buClr>
                <a:schemeClr val="dk1"/>
              </a:buClr>
              <a:buSzPts val="2600"/>
              <a:buChar char="◎"/>
            </a:pPr>
            <a:r>
              <a:rPr lang="en" sz="2600">
                <a:solidFill>
                  <a:schemeClr val="dk1"/>
                </a:solidFill>
              </a:rPr>
              <a:t>Position and Motion</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Weather</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Living Things</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Properties of Matter</a:t>
            </a:r>
            <a:endParaRPr sz="2600">
              <a:solidFill>
                <a:schemeClr val="dk1"/>
              </a:solidFill>
            </a:endParaRPr>
          </a:p>
        </p:txBody>
      </p:sp>
      <p:sp>
        <p:nvSpPr>
          <p:cNvPr id="266" name="Google Shape;266;p23"/>
          <p:cNvSpPr txBox="1">
            <a:spLocks noGrp="1"/>
          </p:cNvSpPr>
          <p:nvPr>
            <p:ph type="body" idx="4294967295"/>
          </p:nvPr>
        </p:nvSpPr>
        <p:spPr>
          <a:xfrm>
            <a:off x="5089200" y="953900"/>
            <a:ext cx="3899100" cy="3489900"/>
          </a:xfrm>
          <a:prstGeom prst="rect">
            <a:avLst/>
          </a:prstGeom>
          <a:solidFill>
            <a:schemeClr val="lt1"/>
          </a:solidFill>
        </p:spPr>
        <p:txBody>
          <a:bodyPr spcFirstLastPara="1" wrap="square" lIns="91425" tIns="91425" rIns="91425" bIns="91425" anchor="t" anchorCtr="0">
            <a:noAutofit/>
          </a:bodyPr>
          <a:lstStyle/>
          <a:p>
            <a:pPr marL="0" lvl="0" indent="0" algn="ctr" rtl="0">
              <a:spcBef>
                <a:spcPts val="600"/>
              </a:spcBef>
              <a:spcAft>
                <a:spcPts val="0"/>
              </a:spcAft>
              <a:buNone/>
            </a:pPr>
            <a:r>
              <a:rPr lang="en" sz="2500" b="1" dirty="0">
                <a:solidFill>
                  <a:schemeClr val="dk1"/>
                </a:solidFill>
              </a:rPr>
              <a:t>Social Studies</a:t>
            </a:r>
            <a:endParaRPr sz="2500" b="1" dirty="0">
              <a:solidFill>
                <a:schemeClr val="dk1"/>
              </a:solidFill>
            </a:endParaRPr>
          </a:p>
          <a:p>
            <a:pPr marL="0" lvl="0" indent="0" algn="l" rtl="0">
              <a:spcBef>
                <a:spcPts val="600"/>
              </a:spcBef>
              <a:spcAft>
                <a:spcPts val="0"/>
              </a:spcAft>
              <a:buNone/>
            </a:pPr>
            <a:r>
              <a:rPr lang="en" sz="2600" dirty="0">
                <a:solidFill>
                  <a:schemeClr val="dk1"/>
                </a:solidFill>
              </a:rPr>
              <a:t>Units of study:</a:t>
            </a:r>
            <a:endParaRPr sz="2600" dirty="0">
              <a:solidFill>
                <a:schemeClr val="dk1"/>
              </a:solidFill>
            </a:endParaRPr>
          </a:p>
          <a:p>
            <a:pPr marL="457200" lvl="0" indent="-393700" algn="l" rtl="0">
              <a:spcBef>
                <a:spcPts val="600"/>
              </a:spcBef>
              <a:spcAft>
                <a:spcPts val="0"/>
              </a:spcAft>
              <a:buClr>
                <a:schemeClr val="dk1"/>
              </a:buClr>
              <a:buSzPts val="2600"/>
              <a:buChar char="◎"/>
            </a:pPr>
            <a:r>
              <a:rPr lang="en" sz="2600" dirty="0">
                <a:solidFill>
                  <a:schemeClr val="dk1"/>
                </a:solidFill>
              </a:rPr>
              <a:t>I am a Citizen</a:t>
            </a:r>
            <a:endParaRPr sz="2600" dirty="0">
              <a:solidFill>
                <a:schemeClr val="dk1"/>
              </a:solidFill>
            </a:endParaRPr>
          </a:p>
          <a:p>
            <a:pPr marL="457200" lvl="0" indent="-393700" algn="l" rtl="0">
              <a:spcBef>
                <a:spcPts val="0"/>
              </a:spcBef>
              <a:spcAft>
                <a:spcPts val="0"/>
              </a:spcAft>
              <a:buClr>
                <a:schemeClr val="dk1"/>
              </a:buClr>
              <a:buSzPts val="2600"/>
              <a:buChar char="◎"/>
            </a:pPr>
            <a:r>
              <a:rPr lang="en-US" sz="2600" dirty="0" smtClean="0">
                <a:solidFill>
                  <a:schemeClr val="dk1"/>
                </a:solidFill>
              </a:rPr>
              <a:t>Cultures Around Us</a:t>
            </a:r>
            <a:endParaRPr sz="2600" dirty="0">
              <a:solidFill>
                <a:schemeClr val="dk1"/>
              </a:solidFill>
            </a:endParaRPr>
          </a:p>
          <a:p>
            <a:pPr marL="457200" lvl="0" indent="-393700" algn="l" rtl="0">
              <a:spcBef>
                <a:spcPts val="0"/>
              </a:spcBef>
              <a:spcAft>
                <a:spcPts val="0"/>
              </a:spcAft>
              <a:buClr>
                <a:schemeClr val="dk1"/>
              </a:buClr>
              <a:buSzPts val="2600"/>
              <a:buChar char="◎"/>
            </a:pPr>
            <a:r>
              <a:rPr lang="en" sz="2600" dirty="0">
                <a:solidFill>
                  <a:schemeClr val="dk1"/>
                </a:solidFill>
              </a:rPr>
              <a:t>What’s </a:t>
            </a:r>
            <a:r>
              <a:rPr lang="en" sz="2600" dirty="0" smtClean="0">
                <a:solidFill>
                  <a:schemeClr val="dk1"/>
                </a:solidFill>
              </a:rPr>
              <a:t>in the World Around </a:t>
            </a:r>
            <a:r>
              <a:rPr lang="en" sz="2600" dirty="0">
                <a:solidFill>
                  <a:schemeClr val="dk1"/>
                </a:solidFill>
              </a:rPr>
              <a:t>Me?</a:t>
            </a:r>
            <a:endParaRPr sz="2600" dirty="0">
              <a:solidFill>
                <a:schemeClr val="dk1"/>
              </a:solidFill>
            </a:endParaRPr>
          </a:p>
          <a:p>
            <a:pPr marL="457200" lvl="0" indent="-393700" algn="l" rtl="0">
              <a:spcBef>
                <a:spcPts val="0"/>
              </a:spcBef>
              <a:spcAft>
                <a:spcPts val="0"/>
              </a:spcAft>
              <a:buClr>
                <a:schemeClr val="dk1"/>
              </a:buClr>
              <a:buSzPts val="2600"/>
              <a:buChar char="◎"/>
            </a:pPr>
            <a:r>
              <a:rPr lang="en" sz="2600" dirty="0">
                <a:solidFill>
                  <a:schemeClr val="dk1"/>
                </a:solidFill>
              </a:rPr>
              <a:t>We Have Needs, We Have Wants</a:t>
            </a:r>
            <a:endParaRPr sz="2600" dirty="0">
              <a:solidFill>
                <a:schemeClr val="dk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1398" y="1136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4"/>
          <p:cNvSpPr txBox="1">
            <a:spLocks noGrp="1"/>
          </p:cNvSpPr>
          <p:nvPr>
            <p:ph type="ctrTitle" idx="4294967295"/>
          </p:nvPr>
        </p:nvSpPr>
        <p:spPr>
          <a:xfrm>
            <a:off x="685800" y="-20590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800"/>
              <a:t>Home/School Communication</a:t>
            </a:r>
            <a:endParaRPr sz="3800"/>
          </a:p>
        </p:txBody>
      </p:sp>
      <p:sp>
        <p:nvSpPr>
          <p:cNvPr id="272" name="Google Shape;272;p24"/>
          <p:cNvSpPr txBox="1">
            <a:spLocks noGrp="1"/>
          </p:cNvSpPr>
          <p:nvPr>
            <p:ph type="body" idx="4294967295"/>
          </p:nvPr>
        </p:nvSpPr>
        <p:spPr>
          <a:xfrm>
            <a:off x="773400" y="882000"/>
            <a:ext cx="7597200" cy="3789300"/>
          </a:xfrm>
          <a:prstGeom prst="rect">
            <a:avLst/>
          </a:prstGeom>
          <a:solidFill>
            <a:schemeClr val="lt1"/>
          </a:solidFill>
        </p:spPr>
        <p:txBody>
          <a:bodyPr spcFirstLastPara="1" wrap="square" lIns="91425" tIns="91425" rIns="91425" bIns="91425" anchor="t" anchorCtr="0">
            <a:noAutofit/>
          </a:bodyPr>
          <a:lstStyle/>
          <a:p>
            <a:pPr marL="0" lvl="0" indent="0" algn="ctr" rtl="0">
              <a:spcBef>
                <a:spcPts val="600"/>
              </a:spcBef>
              <a:spcAft>
                <a:spcPts val="0"/>
              </a:spcAft>
              <a:buNone/>
            </a:pPr>
            <a:r>
              <a:rPr lang="en" sz="2100">
                <a:solidFill>
                  <a:schemeClr val="dk1"/>
                </a:solidFill>
              </a:rPr>
              <a:t>Please be sure to check your child’s take home folder every night. Also be sure to sign your child’s calendar daily.</a:t>
            </a:r>
            <a:endParaRPr sz="2100">
              <a:solidFill>
                <a:schemeClr val="dk1"/>
              </a:solidFill>
            </a:endParaRPr>
          </a:p>
          <a:p>
            <a:pPr marL="0" lvl="0" indent="0" algn="ctr" rtl="0">
              <a:spcBef>
                <a:spcPts val="600"/>
              </a:spcBef>
              <a:spcAft>
                <a:spcPts val="0"/>
              </a:spcAft>
              <a:buNone/>
            </a:pPr>
            <a:r>
              <a:rPr lang="en" sz="2100">
                <a:solidFill>
                  <a:schemeClr val="dk1"/>
                </a:solidFill>
              </a:rPr>
              <a:t>(Some of these requests can be teacher specific…) </a:t>
            </a:r>
            <a:endParaRPr sz="2100">
              <a:solidFill>
                <a:schemeClr val="dk1"/>
              </a:solidFill>
            </a:endParaRPr>
          </a:p>
          <a:p>
            <a:pPr marL="0" lvl="0" indent="0" algn="ctr" rtl="0">
              <a:spcBef>
                <a:spcPts val="600"/>
              </a:spcBef>
              <a:spcAft>
                <a:spcPts val="0"/>
              </a:spcAft>
              <a:buNone/>
            </a:pPr>
            <a:r>
              <a:rPr lang="en" sz="2100">
                <a:solidFill>
                  <a:schemeClr val="dk1"/>
                </a:solidFill>
              </a:rPr>
              <a:t>Transportation Changes- If your child needs to go home a different way than normal, please send in a note to your child’s teacher, or you can email the front office: rhonda.young@ucps.k12.nc.us</a:t>
            </a:r>
            <a:endParaRPr sz="2100">
              <a:solidFill>
                <a:schemeClr val="dk1"/>
              </a:solidFill>
            </a:endParaRPr>
          </a:p>
          <a:p>
            <a:pPr marL="0" lvl="0" indent="0" algn="ctr" rtl="0">
              <a:spcBef>
                <a:spcPts val="600"/>
              </a:spcBef>
              <a:spcAft>
                <a:spcPts val="0"/>
              </a:spcAft>
              <a:buNone/>
            </a:pPr>
            <a:r>
              <a:rPr lang="en" sz="2100">
                <a:solidFill>
                  <a:schemeClr val="dk1"/>
                </a:solidFill>
              </a:rPr>
              <a:t>Please let your child’s teacher know about any allergies/health issues your child may be experiencing. </a:t>
            </a:r>
            <a:endParaRPr sz="21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5"/>
          <p:cNvSpPr txBox="1">
            <a:spLocks noGrp="1"/>
          </p:cNvSpPr>
          <p:nvPr>
            <p:ph type="body" idx="4294967295"/>
          </p:nvPr>
        </p:nvSpPr>
        <p:spPr>
          <a:xfrm>
            <a:off x="773400" y="649949"/>
            <a:ext cx="7597200" cy="4211761"/>
          </a:xfrm>
          <a:prstGeom prst="rect">
            <a:avLst/>
          </a:prstGeom>
          <a:solidFill>
            <a:schemeClr val="lt1"/>
          </a:solidFill>
        </p:spPr>
        <p:txBody>
          <a:bodyPr spcFirstLastPara="1" wrap="square" lIns="91425" tIns="91425" rIns="91425" bIns="91425" anchor="t" anchorCtr="0">
            <a:noAutofit/>
          </a:bodyPr>
          <a:lstStyle/>
          <a:p>
            <a:pPr marL="0" lvl="0" indent="0" algn="l" rtl="0">
              <a:spcBef>
                <a:spcPts val="600"/>
              </a:spcBef>
              <a:spcAft>
                <a:spcPts val="0"/>
              </a:spcAft>
              <a:buNone/>
            </a:pPr>
            <a:r>
              <a:rPr lang="en" sz="1500" b="1" dirty="0">
                <a:solidFill>
                  <a:schemeClr val="dk1"/>
                </a:solidFill>
              </a:rPr>
              <a:t>Breakfast</a:t>
            </a:r>
            <a:endParaRPr sz="1500" b="1" dirty="0">
              <a:solidFill>
                <a:schemeClr val="dk1"/>
              </a:solidFill>
            </a:endParaRPr>
          </a:p>
          <a:p>
            <a:pPr marL="0" lvl="0" indent="0" algn="l" rtl="0">
              <a:spcBef>
                <a:spcPts val="600"/>
              </a:spcBef>
              <a:spcAft>
                <a:spcPts val="0"/>
              </a:spcAft>
              <a:buNone/>
            </a:pPr>
            <a:r>
              <a:rPr lang="en" sz="1500" dirty="0">
                <a:solidFill>
                  <a:schemeClr val="dk1"/>
                </a:solidFill>
              </a:rPr>
              <a:t>If you would like your child to have breakfast at school in the mornings, please teach your </a:t>
            </a:r>
            <a:r>
              <a:rPr lang="en" sz="1500" dirty="0" smtClean="0">
                <a:solidFill>
                  <a:schemeClr val="dk1"/>
                </a:solidFill>
              </a:rPr>
              <a:t>child to </a:t>
            </a:r>
            <a:r>
              <a:rPr lang="en" sz="1500" dirty="0">
                <a:solidFill>
                  <a:schemeClr val="dk1"/>
                </a:solidFill>
              </a:rPr>
              <a:t>go to the cafeteria </a:t>
            </a:r>
            <a:r>
              <a:rPr lang="en" sz="1500" u="sng" dirty="0">
                <a:solidFill>
                  <a:schemeClr val="dk1"/>
                </a:solidFill>
              </a:rPr>
              <a:t>BEFORE</a:t>
            </a:r>
            <a:r>
              <a:rPr lang="en" sz="1500" dirty="0">
                <a:solidFill>
                  <a:schemeClr val="dk1"/>
                </a:solidFill>
              </a:rPr>
              <a:t> they come to their classrooms.             Our staff will assist your child to the cafeteria to get their breakfast. </a:t>
            </a:r>
            <a:r>
              <a:rPr lang="en" sz="1500" dirty="0" smtClean="0">
                <a:solidFill>
                  <a:schemeClr val="dk1"/>
                </a:solidFill>
              </a:rPr>
              <a:t>Breakfast is served in the Cafeteria from 7:00-</a:t>
            </a:r>
            <a:r>
              <a:rPr lang="en" sz="1500" b="1" dirty="0" smtClean="0">
                <a:solidFill>
                  <a:schemeClr val="dk1"/>
                </a:solidFill>
              </a:rPr>
              <a:t>7:20</a:t>
            </a:r>
            <a:r>
              <a:rPr lang="en" sz="1500" dirty="0" smtClean="0">
                <a:solidFill>
                  <a:schemeClr val="dk1"/>
                </a:solidFill>
              </a:rPr>
              <a:t>am.</a:t>
            </a:r>
            <a:endParaRPr sz="1500" dirty="0">
              <a:solidFill>
                <a:schemeClr val="dk1"/>
              </a:solidFill>
            </a:endParaRPr>
          </a:p>
          <a:p>
            <a:pPr marL="0" lvl="0" indent="0" algn="l" rtl="0">
              <a:spcBef>
                <a:spcPts val="600"/>
              </a:spcBef>
              <a:spcAft>
                <a:spcPts val="0"/>
              </a:spcAft>
              <a:buNone/>
            </a:pPr>
            <a:endParaRPr sz="1500" dirty="0">
              <a:solidFill>
                <a:schemeClr val="dk1"/>
              </a:solidFill>
            </a:endParaRPr>
          </a:p>
          <a:p>
            <a:pPr marL="0" lvl="0" indent="0" algn="l" rtl="0">
              <a:spcBef>
                <a:spcPts val="600"/>
              </a:spcBef>
              <a:spcAft>
                <a:spcPts val="0"/>
              </a:spcAft>
              <a:buNone/>
            </a:pPr>
            <a:r>
              <a:rPr lang="en" sz="1500" b="1" dirty="0">
                <a:solidFill>
                  <a:schemeClr val="dk1"/>
                </a:solidFill>
              </a:rPr>
              <a:t>Snack</a:t>
            </a:r>
            <a:endParaRPr sz="1500" b="1" dirty="0">
              <a:solidFill>
                <a:schemeClr val="dk1"/>
              </a:solidFill>
            </a:endParaRPr>
          </a:p>
          <a:p>
            <a:pPr marL="0" lvl="0" indent="0" algn="l" rtl="0">
              <a:spcBef>
                <a:spcPts val="600"/>
              </a:spcBef>
              <a:spcAft>
                <a:spcPts val="0"/>
              </a:spcAft>
              <a:buNone/>
            </a:pPr>
            <a:r>
              <a:rPr lang="en" sz="1500" dirty="0">
                <a:solidFill>
                  <a:schemeClr val="dk1"/>
                </a:solidFill>
              </a:rPr>
              <a:t>Every day, as healthy as possible, please send your child </a:t>
            </a:r>
            <a:r>
              <a:rPr lang="en" sz="1500" dirty="0" smtClean="0">
                <a:solidFill>
                  <a:schemeClr val="dk1"/>
                </a:solidFill>
              </a:rPr>
              <a:t>with </a:t>
            </a:r>
            <a:r>
              <a:rPr lang="en" sz="1500" dirty="0">
                <a:solidFill>
                  <a:schemeClr val="dk1"/>
                </a:solidFill>
              </a:rPr>
              <a:t>a snack. Please make sure it is packed separately from their lunch. NO SNACKS IN LUNCH BOXES. Thank you! </a:t>
            </a:r>
            <a:r>
              <a:rPr lang="en" sz="1500" dirty="0" smtClean="0">
                <a:solidFill>
                  <a:schemeClr val="dk1"/>
                </a:solidFill>
              </a:rPr>
              <a:t>Also</a:t>
            </a:r>
            <a:r>
              <a:rPr lang="en" sz="1500" dirty="0">
                <a:solidFill>
                  <a:schemeClr val="dk1"/>
                </a:solidFill>
              </a:rPr>
              <a:t>, if you can, please write your child’s name on it.  Thanks!</a:t>
            </a:r>
            <a:endParaRPr sz="1500" dirty="0">
              <a:solidFill>
                <a:schemeClr val="dk1"/>
              </a:solidFill>
            </a:endParaRPr>
          </a:p>
          <a:p>
            <a:pPr marL="0" lvl="0" indent="0" algn="l" rtl="0">
              <a:spcBef>
                <a:spcPts val="600"/>
              </a:spcBef>
              <a:spcAft>
                <a:spcPts val="0"/>
              </a:spcAft>
              <a:buNone/>
            </a:pPr>
            <a:endParaRPr lang="en" sz="1500" dirty="0">
              <a:solidFill>
                <a:schemeClr val="dk1"/>
              </a:solidFill>
            </a:endParaRPr>
          </a:p>
          <a:p>
            <a:pPr marL="0" lvl="0" indent="0" algn="l" rtl="0">
              <a:spcBef>
                <a:spcPts val="600"/>
              </a:spcBef>
              <a:spcAft>
                <a:spcPts val="0"/>
              </a:spcAft>
              <a:buNone/>
            </a:pPr>
            <a:r>
              <a:rPr lang="en" sz="1500" b="1" dirty="0" smtClean="0">
                <a:solidFill>
                  <a:schemeClr val="dk1"/>
                </a:solidFill>
              </a:rPr>
              <a:t>Lunch</a:t>
            </a:r>
            <a:endParaRPr sz="1500" b="1" dirty="0">
              <a:solidFill>
                <a:schemeClr val="dk1"/>
              </a:solidFill>
            </a:endParaRPr>
          </a:p>
          <a:p>
            <a:pPr marL="0" lvl="0" indent="0" algn="l" rtl="0">
              <a:spcBef>
                <a:spcPts val="600"/>
              </a:spcBef>
              <a:spcAft>
                <a:spcPts val="0"/>
              </a:spcAft>
              <a:buNone/>
            </a:pPr>
            <a:r>
              <a:rPr lang="en" sz="1500" dirty="0">
                <a:solidFill>
                  <a:schemeClr val="dk1"/>
                </a:solidFill>
              </a:rPr>
              <a:t>It would be helpful if </a:t>
            </a:r>
            <a:r>
              <a:rPr lang="en" sz="1500" dirty="0" smtClean="0">
                <a:solidFill>
                  <a:schemeClr val="dk1"/>
                </a:solidFill>
              </a:rPr>
              <a:t>your </a:t>
            </a:r>
            <a:r>
              <a:rPr lang="en" sz="1500" dirty="0">
                <a:solidFill>
                  <a:schemeClr val="dk1"/>
                </a:solidFill>
              </a:rPr>
              <a:t>child </a:t>
            </a:r>
            <a:r>
              <a:rPr lang="en" sz="1500" dirty="0" smtClean="0">
                <a:solidFill>
                  <a:schemeClr val="dk1"/>
                </a:solidFill>
              </a:rPr>
              <a:t>memorized </a:t>
            </a:r>
            <a:r>
              <a:rPr lang="en" sz="1500" dirty="0">
                <a:solidFill>
                  <a:schemeClr val="dk1"/>
                </a:solidFill>
              </a:rPr>
              <a:t>their lunch number as well as practice opening containers and food items. Desserts are only allowed to be purchased on </a:t>
            </a:r>
            <a:r>
              <a:rPr lang="en" sz="1500" dirty="0" smtClean="0">
                <a:solidFill>
                  <a:schemeClr val="dk1"/>
                </a:solidFill>
              </a:rPr>
              <a:t>Thursdays, and your child must have money in their account to get dessert!</a:t>
            </a:r>
            <a:endParaRPr sz="1500" dirty="0">
              <a:solidFill>
                <a:schemeClr val="dk1"/>
              </a:solidFill>
            </a:endParaRPr>
          </a:p>
        </p:txBody>
      </p:sp>
      <p:sp>
        <p:nvSpPr>
          <p:cNvPr id="278" name="Google Shape;278;p25"/>
          <p:cNvSpPr txBox="1">
            <a:spLocks noGrp="1"/>
          </p:cNvSpPr>
          <p:nvPr>
            <p:ph type="ctrTitle" idx="4294967295"/>
          </p:nvPr>
        </p:nvSpPr>
        <p:spPr>
          <a:xfrm>
            <a:off x="685800" y="-35830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800"/>
              <a:t>Breakfast/Snack/Lunch</a:t>
            </a:r>
            <a:endParaRPr sz="3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9418" y="191720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6"/>
          <p:cNvSpPr txBox="1">
            <a:spLocks noGrp="1"/>
          </p:cNvSpPr>
          <p:nvPr>
            <p:ph type="ctrTitle"/>
          </p:nvPr>
        </p:nvSpPr>
        <p:spPr>
          <a:xfrm>
            <a:off x="1773750" y="1182300"/>
            <a:ext cx="5596500" cy="2778900"/>
          </a:xfrm>
          <a:prstGeom prst="rect">
            <a:avLst/>
          </a:prstGeom>
          <a:solidFill>
            <a:schemeClr val="lt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4400" b="1"/>
              <a:t>Please email your child’s teacher with any questions or concerns!</a:t>
            </a:r>
            <a:endParaRPr sz="4400" b="1"/>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7322" y="396176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4"/>
          <p:cNvSpPr txBox="1">
            <a:spLocks noGrp="1"/>
          </p:cNvSpPr>
          <p:nvPr>
            <p:ph type="title"/>
          </p:nvPr>
        </p:nvSpPr>
        <p:spPr>
          <a:xfrm>
            <a:off x="1806900" y="340100"/>
            <a:ext cx="5530200" cy="64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b="1"/>
              <a:t>Approximate Kindergarten Schedule</a:t>
            </a:r>
            <a:endParaRPr sz="3000" b="1"/>
          </a:p>
        </p:txBody>
      </p:sp>
      <p:sp>
        <p:nvSpPr>
          <p:cNvPr id="203" name="Google Shape;203;p14"/>
          <p:cNvSpPr txBox="1"/>
          <p:nvPr/>
        </p:nvSpPr>
        <p:spPr>
          <a:xfrm>
            <a:off x="1679550" y="775350"/>
            <a:ext cx="5784900" cy="2207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Arrival </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Morning Meeting</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Writer’s Workshop</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Phonemic Awareness/Heggerty</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Snack</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Literacy Centers</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Specials</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Lunch</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Reading Block</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Math Block</a:t>
            </a:r>
            <a:endParaRPr sz="1600" b="1">
              <a:solidFill>
                <a:schemeClr val="dk1"/>
              </a:solidFill>
              <a:latin typeface="Varela Round"/>
              <a:ea typeface="Varela Round"/>
              <a:cs typeface="Varela Round"/>
              <a:sym typeface="Varela Round"/>
            </a:endParaRPr>
          </a:p>
          <a:p>
            <a:pPr marL="1828800" lvl="0" indent="457200" algn="l" rtl="0">
              <a:spcBef>
                <a:spcPts val="600"/>
              </a:spcBef>
              <a:spcAft>
                <a:spcPts val="0"/>
              </a:spcAft>
              <a:buNone/>
            </a:pPr>
            <a:r>
              <a:rPr lang="en" sz="1600" b="1">
                <a:solidFill>
                  <a:schemeClr val="dk1"/>
                </a:solidFill>
                <a:latin typeface="Varela Round"/>
                <a:ea typeface="Varela Round"/>
                <a:cs typeface="Varela Round"/>
                <a:sym typeface="Varela Round"/>
              </a:rPr>
              <a:t>   Recess</a:t>
            </a:r>
            <a:endParaRPr sz="1600" b="1">
              <a:solidFill>
                <a:schemeClr val="dk1"/>
              </a:solidFill>
              <a:latin typeface="Varela Round"/>
              <a:ea typeface="Varela Round"/>
              <a:cs typeface="Varela Round"/>
              <a:sym typeface="Varela Round"/>
            </a:endParaRPr>
          </a:p>
          <a:p>
            <a:pPr marL="1828800" lvl="0" indent="0" algn="l" rtl="0">
              <a:spcBef>
                <a:spcPts val="600"/>
              </a:spcBef>
              <a:spcAft>
                <a:spcPts val="0"/>
              </a:spcAft>
              <a:buNone/>
            </a:pPr>
            <a:r>
              <a:rPr lang="en" sz="1600" b="1">
                <a:solidFill>
                  <a:schemeClr val="dk1"/>
                </a:solidFill>
                <a:latin typeface="Varela Round"/>
                <a:ea typeface="Varela Round"/>
                <a:cs typeface="Varela Round"/>
                <a:sym typeface="Varela Round"/>
              </a:rPr>
              <a:t>Science/Social Studies</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r>
              <a:rPr lang="en" sz="1600" b="1">
                <a:solidFill>
                  <a:schemeClr val="dk1"/>
                </a:solidFill>
                <a:latin typeface="Varela Round"/>
                <a:ea typeface="Varela Round"/>
                <a:cs typeface="Varela Round"/>
                <a:sym typeface="Varela Round"/>
              </a:rPr>
              <a:t>Dismissal</a:t>
            </a:r>
            <a:endParaRPr sz="1600" b="1">
              <a:solidFill>
                <a:schemeClr val="dk1"/>
              </a:solidFill>
              <a:latin typeface="Varela Round"/>
              <a:ea typeface="Varela Round"/>
              <a:cs typeface="Varela Round"/>
              <a:sym typeface="Varela Round"/>
            </a:endParaRPr>
          </a:p>
          <a:p>
            <a:pPr marL="0" lvl="0" indent="0" algn="ctr" rtl="0">
              <a:spcBef>
                <a:spcPts val="600"/>
              </a:spcBef>
              <a:spcAft>
                <a:spcPts val="0"/>
              </a:spcAft>
              <a:buNone/>
            </a:pPr>
            <a:endParaRPr sz="1600" b="1">
              <a:solidFill>
                <a:schemeClr val="dk1"/>
              </a:solidFill>
              <a:latin typeface="Varela Round"/>
              <a:ea typeface="Varela Round"/>
              <a:cs typeface="Varela Round"/>
              <a:sym typeface="Varela Round"/>
            </a:endParaRP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5624" y="209493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a:spLocks noGrp="1"/>
          </p:cNvSpPr>
          <p:nvPr>
            <p:ph type="body" idx="4294967295"/>
          </p:nvPr>
        </p:nvSpPr>
        <p:spPr>
          <a:xfrm>
            <a:off x="685800" y="638725"/>
            <a:ext cx="7772400" cy="4226100"/>
          </a:xfrm>
          <a:prstGeom prst="rect">
            <a:avLst/>
          </a:prstGeom>
          <a:solidFill>
            <a:schemeClr val="lt1"/>
          </a:solidFill>
        </p:spPr>
        <p:txBody>
          <a:bodyPr spcFirstLastPara="1" wrap="square" lIns="91425" tIns="91425" rIns="91425" bIns="91425" anchor="t" anchorCtr="0">
            <a:noAutofit/>
          </a:bodyPr>
          <a:lstStyle/>
          <a:p>
            <a:pPr marL="0" lvl="0" indent="0" algn="ctr" rtl="0">
              <a:spcBef>
                <a:spcPts val="600"/>
              </a:spcBef>
              <a:spcAft>
                <a:spcPts val="0"/>
              </a:spcAft>
              <a:buNone/>
            </a:pPr>
            <a:r>
              <a:rPr lang="en" sz="1500" b="1" dirty="0">
                <a:solidFill>
                  <a:schemeClr val="dk1"/>
                </a:solidFill>
              </a:rPr>
              <a:t>Writer’s Workshop Framework</a:t>
            </a:r>
            <a:endParaRPr sz="1500" b="1" dirty="0">
              <a:solidFill>
                <a:schemeClr val="dk1"/>
              </a:solidFill>
            </a:endParaRPr>
          </a:p>
          <a:p>
            <a:pPr marL="0" lvl="0" indent="0" algn="ctr" rtl="0">
              <a:spcBef>
                <a:spcPts val="600"/>
              </a:spcBef>
              <a:spcAft>
                <a:spcPts val="0"/>
              </a:spcAft>
              <a:buNone/>
            </a:pPr>
            <a:r>
              <a:rPr lang="en" sz="1500" b="1" u="sng" dirty="0">
                <a:solidFill>
                  <a:schemeClr val="dk1"/>
                </a:solidFill>
              </a:rPr>
              <a:t>Mini-Lesson (5-7 minutes)</a:t>
            </a:r>
            <a:endParaRPr sz="1500" b="1" u="sng" dirty="0">
              <a:solidFill>
                <a:schemeClr val="dk1"/>
              </a:solidFill>
            </a:endParaRPr>
          </a:p>
          <a:p>
            <a:pPr marL="457200" lvl="0" indent="-323850" algn="l" rtl="0">
              <a:spcBef>
                <a:spcPts val="600"/>
              </a:spcBef>
              <a:spcAft>
                <a:spcPts val="0"/>
              </a:spcAft>
              <a:buClr>
                <a:schemeClr val="dk1"/>
              </a:buClr>
              <a:buSzPts val="1500"/>
              <a:buChar char="◎"/>
            </a:pPr>
            <a:r>
              <a:rPr lang="en" sz="1500" dirty="0">
                <a:solidFill>
                  <a:schemeClr val="dk1"/>
                </a:solidFill>
              </a:rPr>
              <a:t>Instruction includes the delivery of one specific teaching point</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Students have an assigned partner</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During the active involvement portion, the teacher “listens in” as the partners turn and talk</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Students are sent to their desks to write</a:t>
            </a:r>
            <a:endParaRPr sz="1500" dirty="0">
              <a:solidFill>
                <a:schemeClr val="dk1"/>
              </a:solidFill>
            </a:endParaRPr>
          </a:p>
          <a:p>
            <a:pPr marL="0" lvl="0" indent="0" algn="ctr" rtl="0">
              <a:spcBef>
                <a:spcPts val="600"/>
              </a:spcBef>
              <a:spcAft>
                <a:spcPts val="0"/>
              </a:spcAft>
              <a:buNone/>
            </a:pPr>
            <a:r>
              <a:rPr lang="en" sz="1500" b="1" u="sng" dirty="0">
                <a:solidFill>
                  <a:schemeClr val="dk1"/>
                </a:solidFill>
              </a:rPr>
              <a:t>Independent Writing &amp; Conferring (15-20 minutes)</a:t>
            </a:r>
            <a:endParaRPr sz="1500" b="1" u="sng" dirty="0">
              <a:solidFill>
                <a:schemeClr val="dk1"/>
              </a:solidFill>
            </a:endParaRPr>
          </a:p>
          <a:p>
            <a:pPr marL="457200" lvl="0" indent="-323850" algn="l" rtl="0">
              <a:spcBef>
                <a:spcPts val="600"/>
              </a:spcBef>
              <a:spcAft>
                <a:spcPts val="0"/>
              </a:spcAft>
              <a:buClr>
                <a:schemeClr val="dk1"/>
              </a:buClr>
              <a:buSzPts val="1500"/>
              <a:buChar char="◎"/>
            </a:pPr>
            <a:r>
              <a:rPr lang="en" sz="1500" dirty="0">
                <a:solidFill>
                  <a:schemeClr val="dk1"/>
                </a:solidFill>
              </a:rPr>
              <a:t>Students are consistently working on self-selected pieces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The teacher should confer with each student a minimum of once per week</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Individual conferences last 3-5 minutes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Using their phonics knowledge to apply letter sounds to their stories is encouraged and expected as they develop writing skills.</a:t>
            </a:r>
            <a:endParaRPr sz="1500" b="1" dirty="0">
              <a:solidFill>
                <a:schemeClr val="dk1"/>
              </a:solidFill>
            </a:endParaRPr>
          </a:p>
          <a:p>
            <a:pPr marL="0" lvl="0" indent="0" algn="l" rtl="0">
              <a:spcBef>
                <a:spcPts val="600"/>
              </a:spcBef>
              <a:spcAft>
                <a:spcPts val="0"/>
              </a:spcAft>
              <a:buNone/>
            </a:pPr>
            <a:r>
              <a:rPr lang="en" sz="1500" b="1" dirty="0">
                <a:solidFill>
                  <a:schemeClr val="dk1"/>
                </a:solidFill>
              </a:rPr>
              <a:t>At the end of each unit of study, we will have an “in class” celebration where we “publish” our favorite stories. </a:t>
            </a:r>
            <a:endParaRPr sz="1500" b="1" dirty="0">
              <a:solidFill>
                <a:schemeClr val="dk1"/>
              </a:solidFill>
            </a:endParaRPr>
          </a:p>
          <a:p>
            <a:pPr marL="0" lvl="0" indent="0" algn="l" rtl="0">
              <a:spcBef>
                <a:spcPts val="600"/>
              </a:spcBef>
              <a:spcAft>
                <a:spcPts val="0"/>
              </a:spcAft>
              <a:buNone/>
            </a:pPr>
            <a:r>
              <a:rPr lang="en" sz="1500" b="1" dirty="0">
                <a:solidFill>
                  <a:schemeClr val="dk1"/>
                </a:solidFill>
              </a:rPr>
              <a:t>We also try to incorporate writing prompts from our Flyleaf reading program.</a:t>
            </a:r>
            <a:endParaRPr sz="1500" b="1" dirty="0">
              <a:solidFill>
                <a:schemeClr val="dk1"/>
              </a:solidFill>
            </a:endParaRPr>
          </a:p>
          <a:p>
            <a:pPr marL="0" lvl="0" indent="0" algn="l" rtl="0">
              <a:spcBef>
                <a:spcPts val="600"/>
              </a:spcBef>
              <a:spcAft>
                <a:spcPts val="0"/>
              </a:spcAft>
              <a:buNone/>
            </a:pPr>
            <a:endParaRPr sz="1400" dirty="0">
              <a:solidFill>
                <a:schemeClr val="dk1"/>
              </a:solidFill>
            </a:endParaRPr>
          </a:p>
        </p:txBody>
      </p:sp>
      <p:sp>
        <p:nvSpPr>
          <p:cNvPr id="210" name="Google Shape;210;p15"/>
          <p:cNvSpPr txBox="1">
            <a:spLocks noGrp="1"/>
          </p:cNvSpPr>
          <p:nvPr>
            <p:ph type="ctrTitle" idx="4294967295"/>
          </p:nvPr>
        </p:nvSpPr>
        <p:spPr>
          <a:xfrm>
            <a:off x="685800" y="-35830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Writing</a:t>
            </a:r>
            <a:endParaRPr sz="4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91058" y="80149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6"/>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720" b="1">
                <a:latin typeface="Rockwell"/>
                <a:ea typeface="Rockwell"/>
                <a:cs typeface="Rockwell"/>
                <a:sym typeface="Rockwell"/>
              </a:rPr>
              <a:t>When we know better, we do better!</a:t>
            </a:r>
            <a:endParaRPr sz="3720" b="1">
              <a:latin typeface="Rockwell"/>
              <a:ea typeface="Rockwell"/>
              <a:cs typeface="Rockwell"/>
              <a:sym typeface="Rockwell"/>
            </a:endParaRPr>
          </a:p>
        </p:txBody>
      </p:sp>
      <p:sp>
        <p:nvSpPr>
          <p:cNvPr id="216" name="Google Shape;216;p16"/>
          <p:cNvSpPr txBox="1">
            <a:spLocks noGrp="1"/>
          </p:cNvSpPr>
          <p:nvPr>
            <p:ph type="body" idx="1"/>
          </p:nvPr>
        </p:nvSpPr>
        <p:spPr>
          <a:xfrm>
            <a:off x="4724400" y="1466575"/>
            <a:ext cx="4260300" cy="8697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100">
                <a:latin typeface="Rockwell"/>
                <a:ea typeface="Rockwell"/>
                <a:cs typeface="Rockwell"/>
                <a:sym typeface="Rockwell"/>
              </a:rPr>
              <a:t>Science of Reading</a:t>
            </a:r>
            <a:endParaRPr sz="3100">
              <a:latin typeface="Rockwell"/>
              <a:ea typeface="Rockwell"/>
              <a:cs typeface="Rockwell"/>
              <a:sym typeface="Rockwell"/>
            </a:endParaRPr>
          </a:p>
        </p:txBody>
      </p:sp>
      <p:pic>
        <p:nvPicPr>
          <p:cNvPr id="217" name="Google Shape;217;p16"/>
          <p:cNvPicPr preferRelativeResize="0"/>
          <p:nvPr/>
        </p:nvPicPr>
        <p:blipFill>
          <a:blip r:embed="rId5">
            <a:alphaModFix/>
          </a:blip>
          <a:stretch>
            <a:fillRect/>
          </a:stretch>
        </p:blipFill>
        <p:spPr>
          <a:xfrm>
            <a:off x="540550" y="1891589"/>
            <a:ext cx="1727010" cy="2368486"/>
          </a:xfrm>
          <a:prstGeom prst="rect">
            <a:avLst/>
          </a:prstGeom>
          <a:noFill/>
          <a:ln>
            <a:noFill/>
          </a:ln>
        </p:spPr>
      </p:pic>
      <p:pic>
        <p:nvPicPr>
          <p:cNvPr id="218" name="Google Shape;218;p16"/>
          <p:cNvPicPr preferRelativeResize="0"/>
          <p:nvPr/>
        </p:nvPicPr>
        <p:blipFill>
          <a:blip r:embed="rId6">
            <a:alphaModFix/>
          </a:blip>
          <a:stretch>
            <a:fillRect/>
          </a:stretch>
        </p:blipFill>
        <p:spPr>
          <a:xfrm>
            <a:off x="2687940" y="1891575"/>
            <a:ext cx="1727010" cy="2368486"/>
          </a:xfrm>
          <a:prstGeom prst="rect">
            <a:avLst/>
          </a:prstGeom>
          <a:noFill/>
          <a:ln>
            <a:noFill/>
          </a:ln>
        </p:spPr>
      </p:pic>
      <p:sp>
        <p:nvSpPr>
          <p:cNvPr id="219" name="Google Shape;219;p16"/>
          <p:cNvSpPr txBox="1">
            <a:spLocks noGrp="1"/>
          </p:cNvSpPr>
          <p:nvPr>
            <p:ph type="body" idx="1"/>
          </p:nvPr>
        </p:nvSpPr>
        <p:spPr>
          <a:xfrm>
            <a:off x="4724400" y="3376650"/>
            <a:ext cx="4260300" cy="14133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100">
                <a:latin typeface="Rockwell"/>
                <a:ea typeface="Rockwell"/>
                <a:cs typeface="Rockwell"/>
                <a:sym typeface="Rockwell"/>
              </a:rPr>
              <a:t>Evidence-Based</a:t>
            </a:r>
            <a:endParaRPr sz="3100">
              <a:latin typeface="Rockwell"/>
              <a:ea typeface="Rockwell"/>
              <a:cs typeface="Rockwell"/>
              <a:sym typeface="Rockwell"/>
            </a:endParaRPr>
          </a:p>
          <a:p>
            <a:pPr marL="0" lvl="0" indent="0" algn="ctr" rtl="0">
              <a:spcBef>
                <a:spcPts val="600"/>
              </a:spcBef>
              <a:spcAft>
                <a:spcPts val="0"/>
              </a:spcAft>
              <a:buNone/>
            </a:pPr>
            <a:r>
              <a:rPr lang="en" sz="3100">
                <a:latin typeface="Rockwell"/>
                <a:ea typeface="Rockwell"/>
                <a:cs typeface="Rockwell"/>
                <a:sym typeface="Rockwell"/>
              </a:rPr>
              <a:t>Instruction</a:t>
            </a:r>
            <a:endParaRPr sz="3100">
              <a:latin typeface="Rockwell"/>
              <a:ea typeface="Rockwell"/>
              <a:cs typeface="Rockwell"/>
              <a:sym typeface="Rockwell"/>
            </a:endParaRPr>
          </a:p>
        </p:txBody>
      </p:sp>
      <p:sp>
        <p:nvSpPr>
          <p:cNvPr id="220" name="Google Shape;220;p16"/>
          <p:cNvSpPr/>
          <p:nvPr/>
        </p:nvSpPr>
        <p:spPr>
          <a:xfrm>
            <a:off x="6419550" y="2198750"/>
            <a:ext cx="687000" cy="1177800"/>
          </a:xfrm>
          <a:prstGeom prst="downArrow">
            <a:avLst>
              <a:gd name="adj1" fmla="val 50000"/>
              <a:gd name="adj2" fmla="val 50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6575" y="25905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7"/>
          <p:cNvSpPr txBox="1">
            <a:spLocks noGrp="1"/>
          </p:cNvSpPr>
          <p:nvPr>
            <p:ph type="title"/>
          </p:nvPr>
        </p:nvSpPr>
        <p:spPr>
          <a:xfrm>
            <a:off x="2935875" y="1278850"/>
            <a:ext cx="4624800" cy="271200"/>
          </a:xfrm>
          <a:prstGeom prst="rect">
            <a:avLst/>
          </a:prstGeom>
          <a:ln w="9525" cap="flat" cmpd="sng">
            <a:solidFill>
              <a:srgbClr val="CC0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990"/>
              <a:buFont typeface="Arial"/>
              <a:buNone/>
            </a:pPr>
            <a:r>
              <a:rPr lang="en" sz="3720" b="1">
                <a:latin typeface="Rockwell"/>
                <a:ea typeface="Rockwell"/>
                <a:cs typeface="Rockwell"/>
                <a:sym typeface="Rockwell"/>
              </a:rPr>
              <a:t>The Simple View of Reading</a:t>
            </a:r>
            <a:endParaRPr sz="3720" b="1">
              <a:latin typeface="Rockwell"/>
              <a:ea typeface="Rockwell"/>
              <a:cs typeface="Rockwell"/>
              <a:sym typeface="Rockwell"/>
            </a:endParaRPr>
          </a:p>
          <a:p>
            <a:pPr marL="0" lvl="0" indent="0" algn="l" rtl="0">
              <a:spcBef>
                <a:spcPts val="0"/>
              </a:spcBef>
              <a:spcAft>
                <a:spcPts val="0"/>
              </a:spcAft>
              <a:buNone/>
            </a:pPr>
            <a:endParaRPr/>
          </a:p>
        </p:txBody>
      </p:sp>
      <p:pic>
        <p:nvPicPr>
          <p:cNvPr id="226" name="Google Shape;226;p17"/>
          <p:cNvPicPr preferRelativeResize="0"/>
          <p:nvPr/>
        </p:nvPicPr>
        <p:blipFill>
          <a:blip r:embed="rId5">
            <a:alphaModFix/>
          </a:blip>
          <a:stretch>
            <a:fillRect/>
          </a:stretch>
        </p:blipFill>
        <p:spPr>
          <a:xfrm>
            <a:off x="2320549" y="1979324"/>
            <a:ext cx="6611175" cy="2348200"/>
          </a:xfrm>
          <a:prstGeom prst="rect">
            <a:avLst/>
          </a:prstGeom>
          <a:noFill/>
          <a:ln>
            <a:noFill/>
          </a:ln>
        </p:spPr>
      </p:pic>
      <p:sp>
        <p:nvSpPr>
          <p:cNvPr id="227" name="Google Shape;227;p17"/>
          <p:cNvSpPr txBox="1"/>
          <p:nvPr/>
        </p:nvSpPr>
        <p:spPr>
          <a:xfrm>
            <a:off x="5896200" y="4566425"/>
            <a:ext cx="2936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(Gough and Tunmer, 1986)</a:t>
            </a: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4641" y="15500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8"/>
          <p:cNvSpPr txBox="1">
            <a:spLocks noGrp="1"/>
          </p:cNvSpPr>
          <p:nvPr>
            <p:ph type="title"/>
          </p:nvPr>
        </p:nvSpPr>
        <p:spPr>
          <a:xfrm>
            <a:off x="2935875" y="909050"/>
            <a:ext cx="5275500" cy="105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820">
                <a:solidFill>
                  <a:srgbClr val="FF0000"/>
                </a:solidFill>
                <a:latin typeface="Rockwell"/>
                <a:ea typeface="Rockwell"/>
                <a:cs typeface="Rockwell"/>
                <a:sym typeface="Rockwell"/>
              </a:rPr>
              <a:t>The Essential Components </a:t>
            </a:r>
            <a:endParaRPr sz="2820">
              <a:solidFill>
                <a:srgbClr val="FF0000"/>
              </a:solidFill>
              <a:latin typeface="Rockwell"/>
              <a:ea typeface="Rockwell"/>
              <a:cs typeface="Rockwell"/>
              <a:sym typeface="Rockwell"/>
            </a:endParaRPr>
          </a:p>
          <a:p>
            <a:pPr marL="0" lvl="0" indent="0" algn="ctr" rtl="0">
              <a:spcBef>
                <a:spcPts val="0"/>
              </a:spcBef>
              <a:spcAft>
                <a:spcPts val="0"/>
              </a:spcAft>
              <a:buSzPts val="990"/>
              <a:buNone/>
            </a:pPr>
            <a:r>
              <a:rPr lang="en" sz="2820">
                <a:solidFill>
                  <a:srgbClr val="FF0000"/>
                </a:solidFill>
                <a:latin typeface="Rockwell"/>
                <a:ea typeface="Rockwell"/>
                <a:cs typeface="Rockwell"/>
                <a:sym typeface="Rockwell"/>
              </a:rPr>
              <a:t>of Reading Instruction</a:t>
            </a:r>
            <a:endParaRPr sz="2820">
              <a:solidFill>
                <a:srgbClr val="FF0000"/>
              </a:solidFill>
              <a:latin typeface="Rockwell"/>
              <a:ea typeface="Rockwell"/>
              <a:cs typeface="Rockwell"/>
              <a:sym typeface="Rockwell"/>
            </a:endParaRPr>
          </a:p>
        </p:txBody>
      </p:sp>
      <p:pic>
        <p:nvPicPr>
          <p:cNvPr id="233" name="Google Shape;233;p18"/>
          <p:cNvPicPr preferRelativeResize="0"/>
          <p:nvPr/>
        </p:nvPicPr>
        <p:blipFill>
          <a:blip r:embed="rId5">
            <a:alphaModFix/>
          </a:blip>
          <a:stretch>
            <a:fillRect/>
          </a:stretch>
        </p:blipFill>
        <p:spPr>
          <a:xfrm>
            <a:off x="1812875" y="2192300"/>
            <a:ext cx="7153476" cy="197890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5271" y="16626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0"/>
          <p:cNvSpPr txBox="1">
            <a:spLocks noGrp="1"/>
          </p:cNvSpPr>
          <p:nvPr>
            <p:ph type="ctrTitle" idx="4294967295"/>
          </p:nvPr>
        </p:nvSpPr>
        <p:spPr>
          <a:xfrm>
            <a:off x="685800" y="-20590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Heggerty</a:t>
            </a:r>
            <a:endParaRPr sz="4800" dirty="0"/>
          </a:p>
        </p:txBody>
      </p:sp>
      <p:sp>
        <p:nvSpPr>
          <p:cNvPr id="246" name="Google Shape;246;p20"/>
          <p:cNvSpPr txBox="1">
            <a:spLocks noGrp="1"/>
          </p:cNvSpPr>
          <p:nvPr>
            <p:ph type="body" idx="4294967295"/>
          </p:nvPr>
        </p:nvSpPr>
        <p:spPr>
          <a:xfrm>
            <a:off x="685800" y="953900"/>
            <a:ext cx="7772400" cy="79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dirty="0">
                <a:solidFill>
                  <a:schemeClr val="dk1"/>
                </a:solidFill>
              </a:rPr>
              <a:t>Heggerty is a Phonemic Awareness curriculum approach used as a peice of our kindergarten literacy program. The length these </a:t>
            </a:r>
            <a:r>
              <a:rPr lang="en" sz="1800" dirty="0" smtClean="0">
                <a:solidFill>
                  <a:schemeClr val="dk1"/>
                </a:solidFill>
              </a:rPr>
              <a:t>of these lessons </a:t>
            </a:r>
            <a:r>
              <a:rPr lang="en" sz="1800" dirty="0">
                <a:solidFill>
                  <a:schemeClr val="dk1"/>
                </a:solidFill>
              </a:rPr>
              <a:t>are between 7-10 minutes each day. Phonemic Awareness is the understanding that spoken words are </a:t>
            </a:r>
            <a:r>
              <a:rPr lang="en" sz="1800" dirty="0" smtClean="0">
                <a:solidFill>
                  <a:schemeClr val="dk1"/>
                </a:solidFill>
              </a:rPr>
              <a:t>made </a:t>
            </a:r>
            <a:r>
              <a:rPr lang="en" sz="1800" dirty="0">
                <a:solidFill>
                  <a:schemeClr val="dk1"/>
                </a:solidFill>
              </a:rPr>
              <a:t>up of individual sounds, which are called phonemes. A child who is phonetically aware is able to recognize rhyming words, create word families, isolate sounds, manipulate sounds, blend and segment the sounds into spoken and written words. </a:t>
            </a:r>
            <a:endParaRPr sz="1800" dirty="0">
              <a:solidFill>
                <a:schemeClr val="dk1"/>
              </a:solidFill>
            </a:endParaRPr>
          </a:p>
          <a:p>
            <a:pPr marL="0" lvl="0" indent="0" algn="l" rtl="0">
              <a:spcBef>
                <a:spcPts val="600"/>
              </a:spcBef>
              <a:spcAft>
                <a:spcPts val="0"/>
              </a:spcAft>
              <a:buNone/>
            </a:pPr>
            <a:endParaRPr sz="1800" dirty="0">
              <a:solidFill>
                <a:schemeClr val="dk1"/>
              </a:solidFill>
            </a:endParaRPr>
          </a:p>
          <a:p>
            <a:pPr marL="0" lvl="0" indent="0" algn="l" rtl="0">
              <a:spcBef>
                <a:spcPts val="600"/>
              </a:spcBef>
              <a:spcAft>
                <a:spcPts val="0"/>
              </a:spcAft>
              <a:buNone/>
            </a:pPr>
            <a:endParaRPr sz="1800" dirty="0">
              <a:solidFill>
                <a:schemeClr val="dk1"/>
              </a:solidFill>
            </a:endParaRPr>
          </a:p>
        </p:txBody>
      </p:sp>
      <p:pic>
        <p:nvPicPr>
          <p:cNvPr id="247" name="Google Shape;247;p20"/>
          <p:cNvPicPr preferRelativeResize="0"/>
          <p:nvPr/>
        </p:nvPicPr>
        <p:blipFill>
          <a:blip r:embed="rId5">
            <a:alphaModFix/>
          </a:blip>
          <a:stretch>
            <a:fillRect/>
          </a:stretch>
        </p:blipFill>
        <p:spPr>
          <a:xfrm>
            <a:off x="4043881" y="3148262"/>
            <a:ext cx="3048000" cy="180975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4079" y="365213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9"/>
          <p:cNvSpPr txBox="1">
            <a:spLocks noGrp="1"/>
          </p:cNvSpPr>
          <p:nvPr>
            <p:ph type="ctrTitle" idx="4294967295"/>
          </p:nvPr>
        </p:nvSpPr>
        <p:spPr>
          <a:xfrm>
            <a:off x="685800" y="-20590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Flyleaf</a:t>
            </a:r>
            <a:endParaRPr sz="4800"/>
          </a:p>
        </p:txBody>
      </p:sp>
      <p:sp>
        <p:nvSpPr>
          <p:cNvPr id="239" name="Google Shape;239;p19"/>
          <p:cNvSpPr txBox="1">
            <a:spLocks noGrp="1"/>
          </p:cNvSpPr>
          <p:nvPr>
            <p:ph type="body" idx="4294967295"/>
          </p:nvPr>
        </p:nvSpPr>
        <p:spPr>
          <a:xfrm>
            <a:off x="608400" y="897000"/>
            <a:ext cx="7927200" cy="1657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a:solidFill>
                  <a:schemeClr val="dk1"/>
                </a:solidFill>
              </a:rPr>
              <a:t>Flyleaf is a decodable text reading program designed to allow readers with abundant opportunities to transfer their newly phonics knowledge to meaningful, engaging, complex narratives, and informational texts. We incorporate this alongside our Heggerty Phonemic Awareness program and blend it with the independent reading time of Reader’s Workshop.</a:t>
            </a:r>
            <a:endParaRPr sz="1800">
              <a:solidFill>
                <a:schemeClr val="dk1"/>
              </a:solidFill>
            </a:endParaRPr>
          </a:p>
        </p:txBody>
      </p:sp>
      <p:pic>
        <p:nvPicPr>
          <p:cNvPr id="240" name="Google Shape;240;p19"/>
          <p:cNvPicPr preferRelativeResize="0"/>
          <p:nvPr/>
        </p:nvPicPr>
        <p:blipFill>
          <a:blip r:embed="rId5">
            <a:alphaModFix/>
          </a:blip>
          <a:stretch>
            <a:fillRect/>
          </a:stretch>
        </p:blipFill>
        <p:spPr>
          <a:xfrm>
            <a:off x="2663050" y="2819725"/>
            <a:ext cx="3817899" cy="200440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8630" y="272867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1"/>
          <p:cNvSpPr txBox="1">
            <a:spLocks noGrp="1"/>
          </p:cNvSpPr>
          <p:nvPr>
            <p:ph type="ctrTitle" idx="4294967295"/>
          </p:nvPr>
        </p:nvSpPr>
        <p:spPr>
          <a:xfrm>
            <a:off x="685800" y="-20590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Literacy Centers</a:t>
            </a:r>
            <a:endParaRPr sz="4800"/>
          </a:p>
        </p:txBody>
      </p:sp>
      <p:sp>
        <p:nvSpPr>
          <p:cNvPr id="253" name="Google Shape;253;p21"/>
          <p:cNvSpPr txBox="1">
            <a:spLocks noGrp="1"/>
          </p:cNvSpPr>
          <p:nvPr>
            <p:ph type="body" idx="4294967295"/>
          </p:nvPr>
        </p:nvSpPr>
        <p:spPr>
          <a:xfrm>
            <a:off x="776825" y="953900"/>
            <a:ext cx="7772400" cy="7923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300" dirty="0">
                <a:solidFill>
                  <a:schemeClr val="dk1"/>
                </a:solidFill>
              </a:rPr>
              <a:t>Literacy-Based Activities, also known as Daily Five.</a:t>
            </a:r>
            <a:endParaRPr sz="2300" dirty="0">
              <a:solidFill>
                <a:schemeClr val="dk1"/>
              </a:solidFill>
            </a:endParaRPr>
          </a:p>
          <a:p>
            <a:pPr marL="0" lvl="0" indent="0" algn="l" rtl="0">
              <a:spcBef>
                <a:spcPts val="600"/>
              </a:spcBef>
              <a:spcAft>
                <a:spcPts val="0"/>
              </a:spcAft>
              <a:buNone/>
            </a:pPr>
            <a:endParaRPr sz="2300" dirty="0">
              <a:solidFill>
                <a:schemeClr val="dk1"/>
              </a:solidFill>
            </a:endParaRPr>
          </a:p>
          <a:p>
            <a:pPr marL="2743200" lvl="0" indent="457200" algn="l" rtl="0">
              <a:spcBef>
                <a:spcPts val="600"/>
              </a:spcBef>
              <a:spcAft>
                <a:spcPts val="0"/>
              </a:spcAft>
              <a:buNone/>
            </a:pPr>
            <a:r>
              <a:rPr lang="en" sz="2300" dirty="0">
                <a:solidFill>
                  <a:schemeClr val="dk1"/>
                </a:solidFill>
              </a:rPr>
              <a:t>Includes:</a:t>
            </a:r>
            <a:endParaRPr sz="2300" dirty="0">
              <a:solidFill>
                <a:schemeClr val="dk1"/>
              </a:solidFill>
            </a:endParaRPr>
          </a:p>
          <a:p>
            <a:pPr marL="457200" lvl="0" indent="-374650" algn="ctr" rtl="0">
              <a:lnSpc>
                <a:spcPct val="115000"/>
              </a:lnSpc>
              <a:spcBef>
                <a:spcPts val="600"/>
              </a:spcBef>
              <a:spcAft>
                <a:spcPts val="0"/>
              </a:spcAft>
              <a:buClr>
                <a:schemeClr val="dk1"/>
              </a:buClr>
              <a:buSzPts val="2300"/>
              <a:buChar char="◎"/>
            </a:pPr>
            <a:r>
              <a:rPr lang="en" sz="2300" dirty="0">
                <a:solidFill>
                  <a:schemeClr val="dk1"/>
                </a:solidFill>
              </a:rPr>
              <a:t>Handwriting</a:t>
            </a:r>
            <a:endParaRPr sz="2300" dirty="0">
              <a:solidFill>
                <a:schemeClr val="dk1"/>
              </a:solidFill>
            </a:endParaRPr>
          </a:p>
          <a:p>
            <a:pPr marL="457200" lvl="0" indent="-374650" algn="ctr" rtl="0">
              <a:lnSpc>
                <a:spcPct val="115000"/>
              </a:lnSpc>
              <a:spcBef>
                <a:spcPts val="0"/>
              </a:spcBef>
              <a:spcAft>
                <a:spcPts val="0"/>
              </a:spcAft>
              <a:buClr>
                <a:schemeClr val="dk1"/>
              </a:buClr>
              <a:buSzPts val="2300"/>
              <a:buChar char="◎"/>
            </a:pPr>
            <a:r>
              <a:rPr lang="en" sz="2300" dirty="0">
                <a:solidFill>
                  <a:schemeClr val="dk1"/>
                </a:solidFill>
              </a:rPr>
              <a:t>Word Work &amp; Phonics</a:t>
            </a:r>
            <a:endParaRPr sz="2300" dirty="0">
              <a:solidFill>
                <a:schemeClr val="dk1"/>
              </a:solidFill>
            </a:endParaRPr>
          </a:p>
          <a:p>
            <a:pPr marL="457200" lvl="0" indent="-374650" algn="ctr" rtl="0">
              <a:lnSpc>
                <a:spcPct val="115000"/>
              </a:lnSpc>
              <a:spcBef>
                <a:spcPts val="0"/>
              </a:spcBef>
              <a:spcAft>
                <a:spcPts val="0"/>
              </a:spcAft>
              <a:buClr>
                <a:schemeClr val="dk1"/>
              </a:buClr>
              <a:buSzPts val="2300"/>
              <a:buChar char="◎"/>
            </a:pPr>
            <a:r>
              <a:rPr lang="en" sz="2300" dirty="0">
                <a:solidFill>
                  <a:schemeClr val="dk1"/>
                </a:solidFill>
              </a:rPr>
              <a:t>Listening</a:t>
            </a:r>
            <a:endParaRPr sz="2300" dirty="0">
              <a:solidFill>
                <a:schemeClr val="dk1"/>
              </a:solidFill>
            </a:endParaRPr>
          </a:p>
          <a:p>
            <a:pPr marL="457200" lvl="0" indent="-374650" algn="ctr" rtl="0">
              <a:lnSpc>
                <a:spcPct val="115000"/>
              </a:lnSpc>
              <a:spcBef>
                <a:spcPts val="0"/>
              </a:spcBef>
              <a:spcAft>
                <a:spcPts val="0"/>
              </a:spcAft>
              <a:buClr>
                <a:schemeClr val="dk1"/>
              </a:buClr>
              <a:buSzPts val="2300"/>
              <a:buChar char="◎"/>
            </a:pPr>
            <a:r>
              <a:rPr lang="en" sz="2300" dirty="0">
                <a:solidFill>
                  <a:schemeClr val="dk1"/>
                </a:solidFill>
              </a:rPr>
              <a:t>Reading</a:t>
            </a:r>
            <a:endParaRPr sz="2300" dirty="0">
              <a:solidFill>
                <a:schemeClr val="dk1"/>
              </a:solidFill>
            </a:endParaRPr>
          </a:p>
          <a:p>
            <a:pPr marL="457200" lvl="0" indent="-374650" algn="ctr" rtl="0">
              <a:lnSpc>
                <a:spcPct val="115000"/>
              </a:lnSpc>
              <a:spcBef>
                <a:spcPts val="0"/>
              </a:spcBef>
              <a:spcAft>
                <a:spcPts val="0"/>
              </a:spcAft>
              <a:buClr>
                <a:schemeClr val="dk1"/>
              </a:buClr>
              <a:buSzPts val="2300"/>
              <a:buChar char="◎"/>
            </a:pPr>
            <a:r>
              <a:rPr lang="en" sz="2300" dirty="0">
                <a:solidFill>
                  <a:schemeClr val="dk1"/>
                </a:solidFill>
              </a:rPr>
              <a:t>Writing</a:t>
            </a:r>
            <a:endParaRPr sz="2300" dirty="0">
              <a:solidFill>
                <a:schemeClr val="dk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7561" y="2004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B5277F37CFE8438B9A1BE27CA76454" ma:contentTypeVersion="14" ma:contentTypeDescription="Create a new document." ma:contentTypeScope="" ma:versionID="bcd898208a32cd3fb29d2df9071a839c">
  <xsd:schema xmlns:xsd="http://www.w3.org/2001/XMLSchema" xmlns:xs="http://www.w3.org/2001/XMLSchema" xmlns:p="http://schemas.microsoft.com/office/2006/metadata/properties" xmlns:ns3="613adb93-f441-4626-933e-7b7f71c3df08" xmlns:ns4="e51bbe1c-0921-4bd1-b7bb-70209b5959d6" targetNamespace="http://schemas.microsoft.com/office/2006/metadata/properties" ma:root="true" ma:fieldsID="24d2f2b14ab41c145b3449af2caab596" ns3:_="" ns4:_="">
    <xsd:import namespace="613adb93-f441-4626-933e-7b7f71c3df08"/>
    <xsd:import namespace="e51bbe1c-0921-4bd1-b7bb-70209b5959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3adb93-f441-4626-933e-7b7f71c3df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1bbe1c-0921-4bd1-b7bb-70209b5959d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2FEBFA-D5D8-472A-8D31-D5BAC2DE9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3adb93-f441-4626-933e-7b7f71c3df08"/>
    <ds:schemaRef ds:uri="e51bbe1c-0921-4bd1-b7bb-70209b595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CACE5F-829A-423C-B78D-A4F9127BC157}">
  <ds:schemaRefs>
    <ds:schemaRef ds:uri="http://schemas.microsoft.com/sharepoint/v3/contenttype/forms"/>
  </ds:schemaRefs>
</ds:datastoreItem>
</file>

<file path=customXml/itemProps3.xml><?xml version="1.0" encoding="utf-8"?>
<ds:datastoreItem xmlns:ds="http://schemas.openxmlformats.org/officeDocument/2006/customXml" ds:itemID="{6B77A875-8AE1-4EF3-8D15-854164C2CAAB}">
  <ds:schemaRefs>
    <ds:schemaRef ds:uri="http://schemas.openxmlformats.org/package/2006/metadata/core-properties"/>
    <ds:schemaRef ds:uri="http://purl.org/dc/dcmitype/"/>
    <ds:schemaRef ds:uri="http://schemas.microsoft.com/office/infopath/2007/PartnerControls"/>
    <ds:schemaRef ds:uri="e51bbe1c-0921-4bd1-b7bb-70209b5959d6"/>
    <ds:schemaRef ds:uri="http://purl.org/dc/elements/1.1/"/>
    <ds:schemaRef ds:uri="http://schemas.microsoft.com/office/2006/documentManagement/types"/>
    <ds:schemaRef ds:uri="http://purl.org/dc/terms/"/>
    <ds:schemaRef ds:uri="613adb93-f441-4626-933e-7b7f71c3df0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50</TotalTime>
  <Words>1235</Words>
  <Application>Microsoft Office PowerPoint</Application>
  <PresentationFormat>On-screen Show (16:9)</PresentationFormat>
  <Paragraphs>102</Paragraphs>
  <Slides>14</Slides>
  <Notes>14</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Varela Round</vt:lpstr>
      <vt:lpstr>Nixie One</vt:lpstr>
      <vt:lpstr>Rockwell</vt:lpstr>
      <vt:lpstr>Arial</vt:lpstr>
      <vt:lpstr>Puck template</vt:lpstr>
      <vt:lpstr>Kindergarten Curriculum </vt:lpstr>
      <vt:lpstr>Approximate Kindergarten Schedule</vt:lpstr>
      <vt:lpstr>Writing</vt:lpstr>
      <vt:lpstr>When we know better, we do better!</vt:lpstr>
      <vt:lpstr>The Simple View of Reading </vt:lpstr>
      <vt:lpstr>The Essential Components  of Reading Instruction</vt:lpstr>
      <vt:lpstr>Heggerty</vt:lpstr>
      <vt:lpstr>Flyleaf</vt:lpstr>
      <vt:lpstr>Literacy Centers</vt:lpstr>
      <vt:lpstr>Math</vt:lpstr>
      <vt:lpstr>Science &amp; Social Studies</vt:lpstr>
      <vt:lpstr>Home/School Communication</vt:lpstr>
      <vt:lpstr>Breakfast/Snack/Lunch</vt:lpstr>
      <vt:lpstr>Please email your child’s teacher with any questions or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Curriculum</dc:title>
  <dc:creator>Stephanie Danson</dc:creator>
  <cp:lastModifiedBy>Tom Childers</cp:lastModifiedBy>
  <cp:revision>6</cp:revision>
  <dcterms:modified xsi:type="dcterms:W3CDTF">2022-09-15T10:13:34Z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0x010100DEB5277F37CFE8438B9A1BE27CA76454</vt:lpwstr>
  </property>
</Properties>
</file>